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31"/>
  </p:notesMasterIdLst>
  <p:sldIdLst>
    <p:sldId id="483" r:id="rId3"/>
    <p:sldId id="387" r:id="rId4"/>
    <p:sldId id="472" r:id="rId5"/>
    <p:sldId id="484" r:id="rId6"/>
    <p:sldId id="491" r:id="rId7"/>
    <p:sldId id="475" r:id="rId8"/>
    <p:sldId id="485" r:id="rId9"/>
    <p:sldId id="476" r:id="rId10"/>
    <p:sldId id="498" r:id="rId11"/>
    <p:sldId id="499" r:id="rId12"/>
    <p:sldId id="500" r:id="rId13"/>
    <p:sldId id="486" r:id="rId14"/>
    <p:sldId id="501" r:id="rId15"/>
    <p:sldId id="509" r:id="rId16"/>
    <p:sldId id="474" r:id="rId17"/>
    <p:sldId id="478" r:id="rId18"/>
    <p:sldId id="492" r:id="rId19"/>
    <p:sldId id="479" r:id="rId20"/>
    <p:sldId id="493" r:id="rId21"/>
    <p:sldId id="494" r:id="rId22"/>
    <p:sldId id="489" r:id="rId23"/>
    <p:sldId id="480" r:id="rId24"/>
    <p:sldId id="497" r:id="rId25"/>
    <p:sldId id="481" r:id="rId26"/>
    <p:sldId id="495" r:id="rId27"/>
    <p:sldId id="496" r:id="rId28"/>
    <p:sldId id="487" r:id="rId29"/>
    <p:sldId id="27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Roboto Slab" panose="020B0604020202020204"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28-09-2022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9/28/2022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9/28/2022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9/28/2022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9/28/2022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646331"/>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13" name="TextBox 12">
            <a:extLst>
              <a:ext uri="{FF2B5EF4-FFF2-40B4-BE49-F238E27FC236}">
                <a16:creationId xmlns:a16="http://schemas.microsoft.com/office/drawing/2014/main" id="{B398DF22-EBFE-4F3D-80B2-F2920D476339}"/>
              </a:ext>
            </a:extLst>
          </p:cNvPr>
          <p:cNvSpPr txBox="1"/>
          <p:nvPr/>
        </p:nvSpPr>
        <p:spPr>
          <a:xfrm>
            <a:off x="3130965" y="1068413"/>
            <a:ext cx="403846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Fundamental Analysis</a:t>
            </a:r>
          </a:p>
        </p:txBody>
      </p:sp>
      <p:graphicFrame>
        <p:nvGraphicFramePr>
          <p:cNvPr id="3" name="Table 2">
            <a:extLst>
              <a:ext uri="{FF2B5EF4-FFF2-40B4-BE49-F238E27FC236}">
                <a16:creationId xmlns:a16="http://schemas.microsoft.com/office/drawing/2014/main" id="{28FBBBAA-954A-4D9D-B386-88776752F171}"/>
              </a:ext>
            </a:extLst>
          </p:cNvPr>
          <p:cNvGraphicFramePr>
            <a:graphicFrameLocks noGrp="1"/>
          </p:cNvGraphicFramePr>
          <p:nvPr/>
        </p:nvGraphicFramePr>
        <p:xfrm>
          <a:off x="781879" y="1550504"/>
          <a:ext cx="10827024" cy="4626462"/>
        </p:xfrm>
        <a:graphic>
          <a:graphicData uri="http://schemas.openxmlformats.org/drawingml/2006/table">
            <a:tbl>
              <a:tblPr firstRow="1" firstCol="1" bandRow="1"/>
              <a:tblGrid>
                <a:gridCol w="1846926">
                  <a:extLst>
                    <a:ext uri="{9D8B030D-6E8A-4147-A177-3AD203B41FA5}">
                      <a16:colId xmlns:a16="http://schemas.microsoft.com/office/drawing/2014/main" val="3359240035"/>
                    </a:ext>
                  </a:extLst>
                </a:gridCol>
                <a:gridCol w="1757902">
                  <a:extLst>
                    <a:ext uri="{9D8B030D-6E8A-4147-A177-3AD203B41FA5}">
                      <a16:colId xmlns:a16="http://schemas.microsoft.com/office/drawing/2014/main" val="570607783"/>
                    </a:ext>
                  </a:extLst>
                </a:gridCol>
                <a:gridCol w="1805549">
                  <a:extLst>
                    <a:ext uri="{9D8B030D-6E8A-4147-A177-3AD203B41FA5}">
                      <a16:colId xmlns:a16="http://schemas.microsoft.com/office/drawing/2014/main" val="877690339"/>
                    </a:ext>
                  </a:extLst>
                </a:gridCol>
                <a:gridCol w="1805549">
                  <a:extLst>
                    <a:ext uri="{9D8B030D-6E8A-4147-A177-3AD203B41FA5}">
                      <a16:colId xmlns:a16="http://schemas.microsoft.com/office/drawing/2014/main" val="3976981633"/>
                    </a:ext>
                  </a:extLst>
                </a:gridCol>
                <a:gridCol w="1805549">
                  <a:extLst>
                    <a:ext uri="{9D8B030D-6E8A-4147-A177-3AD203B41FA5}">
                      <a16:colId xmlns:a16="http://schemas.microsoft.com/office/drawing/2014/main" val="3760377568"/>
                    </a:ext>
                  </a:extLst>
                </a:gridCol>
                <a:gridCol w="1805549">
                  <a:extLst>
                    <a:ext uri="{9D8B030D-6E8A-4147-A177-3AD203B41FA5}">
                      <a16:colId xmlns:a16="http://schemas.microsoft.com/office/drawing/2014/main" val="743144353"/>
                    </a:ext>
                  </a:extLst>
                </a:gridCol>
              </a:tblGrid>
              <a:tr h="478764">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SEP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JUN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082355"/>
                  </a:ext>
                </a:extLst>
              </a:tr>
              <a:tr h="225876">
                <a:tc gridSpan="6">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Quarterly Result</a:t>
                      </a:r>
                      <a:r>
                        <a:rPr lang="en-IN"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4807582"/>
                  </a:ext>
                </a:extLst>
              </a:tr>
              <a:tr h="225876">
                <a:tc>
                  <a:txBody>
                    <a:bodyPr/>
                    <a:lstStyle/>
                    <a:p>
                      <a:pPr marL="0" marR="0">
                        <a:lnSpc>
                          <a:spcPct val="150000"/>
                        </a:lnSpc>
                        <a:spcBef>
                          <a:spcPts val="0"/>
                        </a:spcBef>
                        <a:spcAft>
                          <a:spcPts val="0"/>
                        </a:spcAft>
                      </a:pPr>
                      <a:r>
                        <a:rPr lang="en-IN" sz="1000" dirty="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7,729.64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8,834.31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10,342.20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10,055.18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9,195.99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066921"/>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Promoters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037727"/>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Promoters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25.80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25.73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5620432"/>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Investors 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550020"/>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Investors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74.27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961729"/>
                  </a:ext>
                </a:extLst>
              </a:tr>
              <a:tr h="478764">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PARTICULARS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2019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50000"/>
                        </a:lnSpc>
                        <a:spcBef>
                          <a:spcPts val="0"/>
                        </a:spcBef>
                        <a:spcAft>
                          <a:spcPts val="0"/>
                        </a:spcAft>
                      </a:pPr>
                      <a:r>
                        <a:rPr lang="en-IN"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 2022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9969916"/>
                  </a:ext>
                </a:extLst>
              </a:tr>
              <a:tr h="225876">
                <a:tc gridSpan="6">
                  <a:txBody>
                    <a:bodyPr/>
                    <a:lstStyle/>
                    <a:p>
                      <a:pPr marL="0" marR="0">
                        <a:lnSpc>
                          <a:spcPct val="150000"/>
                        </a:lnSpc>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&amp; Loss</a:t>
                      </a:r>
                      <a:r>
                        <a:rPr lang="en-US" sz="1000" b="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in Cr. Adjusted EPS in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147032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Net Profit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17,486.73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21,078.17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26,257.32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31,116.53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36,961.36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27363"/>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Adjusted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EPS (Rs.)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33.69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38.70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47.89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56.44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66.65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396434"/>
                  </a:ext>
                </a:extLst>
              </a:tr>
              <a:tr h="226770">
                <a:tc gridSpan="6">
                  <a:txBody>
                    <a:bodyPr/>
                    <a:lstStyle/>
                    <a:p>
                      <a:pPr marL="0" marR="0">
                        <a:lnSpc>
                          <a:spcPct val="150000"/>
                        </a:lnSpc>
                        <a:spcBef>
                          <a:spcPts val="0"/>
                        </a:spcBef>
                        <a:spcAft>
                          <a:spcPts val="0"/>
                        </a:spcAft>
                      </a:pPr>
                      <a:r>
                        <a:rPr lang="en-IN" sz="10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Balance Sheet</a:t>
                      </a:r>
                      <a:r>
                        <a:rPr lang="en-IN" sz="1000" b="1" i="1"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(All Figures are in Crores.)</a:t>
                      </a:r>
                      <a:endParaRPr lang="en-US" sz="1000" b="1" i="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7080966"/>
                  </a:ext>
                </a:extLst>
              </a:tr>
              <a:tr h="478764">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Liabilities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620948"/>
                  </a:ext>
                </a:extLst>
              </a:tr>
              <a:tr h="225876">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Total Assets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10,63,934.32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12,44,540.69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15,30,511.26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17,46,870.52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20,68,535.05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251231"/>
                  </a:ext>
                </a:extLst>
              </a:tr>
              <a:tr h="225876">
                <a:tc gridSpan="6">
                  <a:txBody>
                    <a:bodyPr/>
                    <a:lstStyle/>
                    <a:p>
                      <a:pPr marL="0" marR="0">
                        <a:lnSpc>
                          <a:spcPct val="150000"/>
                        </a:lnSpc>
                        <a:spcBef>
                          <a:spcPts val="0"/>
                        </a:spcBef>
                        <a:spcAft>
                          <a:spcPts val="0"/>
                        </a:spcAft>
                      </a:pPr>
                      <a:r>
                        <a:rPr lang="en-IN" sz="1000" b="1" dirty="0">
                          <a:effectLst/>
                          <a:latin typeface="Calibri" panose="020F0502020204030204" pitchFamily="34" charset="0"/>
                          <a:ea typeface="Times New Roman" panose="02020603050405020304" pitchFamily="18" charset="0"/>
                          <a:cs typeface="Times New Roman" panose="02020603050405020304" pitchFamily="18" charset="0"/>
                        </a:rPr>
                        <a:t>Cashflow (All Figures are in Crores.)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824377"/>
                  </a:ext>
                </a:extLst>
              </a:tr>
              <a:tr h="225876">
                <a:tc>
                  <a:txBody>
                    <a:bodyPr/>
                    <a:lstStyle/>
                    <a:p>
                      <a:pPr marL="0" marR="0">
                        <a:lnSpc>
                          <a:spcPct val="150000"/>
                        </a:lnSpc>
                        <a:spcBef>
                          <a:spcPts val="0"/>
                        </a:spcBef>
                        <a:spcAft>
                          <a:spcPts val="0"/>
                        </a:spcAft>
                      </a:pPr>
                      <a:r>
                        <a:rPr lang="en-IN" sz="1000" dirty="0">
                          <a:solidFill>
                            <a:srgbClr val="212529"/>
                          </a:solidFill>
                          <a:effectLst/>
                          <a:latin typeface="Arial" panose="020B0604020202020204" pitchFamily="34" charset="0"/>
                          <a:ea typeface="Times New Roman" panose="02020603050405020304" pitchFamily="18" charset="0"/>
                          <a:cs typeface="Times New Roman" panose="02020603050405020304" pitchFamily="18" charset="0"/>
                        </a:rPr>
                        <a:t>Closing Cash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123,062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81,818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87,940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121,273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IN" sz="1000" dirty="0">
                          <a:effectLst/>
                          <a:latin typeface="Calibri" panose="020F0502020204030204" pitchFamily="34" charset="0"/>
                          <a:ea typeface="Times New Roman" panose="02020603050405020304" pitchFamily="18" charset="0"/>
                          <a:cs typeface="Times New Roman" panose="02020603050405020304" pitchFamily="18" charset="0"/>
                        </a:rPr>
                        <a:t>155,386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868" marR="648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04226"/>
                  </a:ext>
                </a:extLst>
              </a:tr>
            </a:tbl>
          </a:graphicData>
        </a:graphic>
      </p:graphicFrame>
    </p:spTree>
    <p:extLst>
      <p:ext uri="{BB962C8B-B14F-4D97-AF65-F5344CB8AC3E}">
        <p14:creationId xmlns:p14="http://schemas.microsoft.com/office/powerpoint/2010/main" val="200743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6" name="Straight Connector 5">
            <a:extLst>
              <a:ext uri="{FF2B5EF4-FFF2-40B4-BE49-F238E27FC236}">
                <a16:creationId xmlns:a16="http://schemas.microsoft.com/office/drawing/2014/main" id="{919EA8AC-7BE6-40C6-BDEC-10F98C29C710}"/>
              </a:ext>
            </a:extLst>
          </p:cNvPr>
          <p:cNvCxnSpPr>
            <a:cxnSpLocks/>
          </p:cNvCxnSpPr>
          <p:nvPr/>
        </p:nvCxnSpPr>
        <p:spPr>
          <a:xfrm flipH="1">
            <a:off x="423333" y="3520126"/>
            <a:ext cx="11345334"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423334" y="3636858"/>
            <a:ext cx="11050258" cy="258532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pic>
        <p:nvPicPr>
          <p:cNvPr id="9" name="Picture 8">
            <a:extLst>
              <a:ext uri="{FF2B5EF4-FFF2-40B4-BE49-F238E27FC236}">
                <a16:creationId xmlns:a16="http://schemas.microsoft.com/office/drawing/2014/main" id="{E1770272-CE50-4849-9B97-42334332DDBD}"/>
              </a:ext>
            </a:extLst>
          </p:cNvPr>
          <p:cNvPicPr>
            <a:picLocks noChangeAspect="1"/>
          </p:cNvPicPr>
          <p:nvPr/>
        </p:nvPicPr>
        <p:blipFill>
          <a:blip r:embed="rId2"/>
          <a:stretch>
            <a:fillRect/>
          </a:stretch>
        </p:blipFill>
        <p:spPr>
          <a:xfrm>
            <a:off x="423333" y="1322366"/>
            <a:ext cx="11070426" cy="2015510"/>
          </a:xfrm>
          <a:prstGeom prst="rect">
            <a:avLst/>
          </a:prstGeom>
        </p:spPr>
      </p:pic>
    </p:spTree>
    <p:extLst>
      <p:ext uri="{BB962C8B-B14F-4D97-AF65-F5344CB8AC3E}">
        <p14:creationId xmlns:p14="http://schemas.microsoft.com/office/powerpoint/2010/main" val="5346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8" y="3188842"/>
            <a:ext cx="4732476" cy="923330"/>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1" y="1895061"/>
            <a:ext cx="5279524" cy="3048467"/>
          </a:xfrm>
          <a:prstGeom prst="rect">
            <a:avLst/>
          </a:prstGeom>
        </p:spPr>
      </p:pic>
    </p:spTree>
    <p:extLst>
      <p:ext uri="{BB962C8B-B14F-4D97-AF65-F5344CB8AC3E}">
        <p14:creationId xmlns:p14="http://schemas.microsoft.com/office/powerpoint/2010/main" val="208912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87236" y="3003311"/>
            <a:ext cx="4732476" cy="646331"/>
          </a:xfrm>
          <a:prstGeom prst="rect">
            <a:avLst/>
          </a:prstGeom>
          <a:solidFill>
            <a:schemeClr val="accent3">
              <a:lumMod val="40000"/>
              <a:lumOff val="60000"/>
            </a:schemeClr>
          </a:solidFill>
        </p:spPr>
        <p:txBody>
          <a:bodyPr wrap="square">
            <a:spAutoFit/>
          </a:bodyPr>
          <a:lstStyle/>
          <a:p>
            <a:r>
              <a:rPr lang="en-IN" sz="1800" dirty="0">
                <a:effectLst/>
                <a:ea typeface="Calibri" panose="020F0502020204030204" pitchFamily="34" charset="0"/>
              </a:rPr>
              <a:t>Scatter plot of Feature variables and Close price for HDFC Stock</a:t>
            </a:r>
            <a:endParaRPr lang="en-US" dirty="0"/>
          </a:p>
        </p:txBody>
      </p:sp>
      <p:pic>
        <p:nvPicPr>
          <p:cNvPr id="3" name="Picture 2">
            <a:extLst>
              <a:ext uri="{FF2B5EF4-FFF2-40B4-BE49-F238E27FC236}">
                <a16:creationId xmlns:a16="http://schemas.microsoft.com/office/drawing/2014/main" id="{83FADF59-CDBD-492D-BD31-0340A81FC514}"/>
              </a:ext>
            </a:extLst>
          </p:cNvPr>
          <p:cNvPicPr>
            <a:picLocks noChangeAspect="1"/>
          </p:cNvPicPr>
          <p:nvPr/>
        </p:nvPicPr>
        <p:blipFill>
          <a:blip r:embed="rId2"/>
          <a:stretch>
            <a:fillRect/>
          </a:stretch>
        </p:blipFill>
        <p:spPr>
          <a:xfrm>
            <a:off x="674955" y="1908312"/>
            <a:ext cx="5427376" cy="3035215"/>
          </a:xfrm>
          <a:prstGeom prst="rect">
            <a:avLst/>
          </a:prstGeom>
        </p:spPr>
      </p:pic>
    </p:spTree>
    <p:extLst>
      <p:ext uri="{BB962C8B-B14F-4D97-AF65-F5344CB8AC3E}">
        <p14:creationId xmlns:p14="http://schemas.microsoft.com/office/powerpoint/2010/main" val="194209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397031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 a stop loss of 2.0 reward to risk ratio for RF would be 2*.78/2*.22=3.5:1 if difference in consecutive day close price for HDFC stock is only 2.0.for higher difference reward to risk ratio would be higher.</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341632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For a stop loss of 2.0 reward to risk ratio for RF would be 2*.67/2*.33=2.03:1 if difference in consecutive day close price for HDFC stock is only 2.0.for higher difference reward to risk ratio would be higher.</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5861797"/>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2030177"/>
            <a:ext cx="0" cy="4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1" y="1489877"/>
            <a:ext cx="111738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HDFC Stock Technical Analysis</a:t>
            </a:r>
          </a:p>
        </p:txBody>
      </p:sp>
      <p:sp>
        <p:nvSpPr>
          <p:cNvPr id="25" name="Oval 24">
            <a:extLst>
              <a:ext uri="{FF2B5EF4-FFF2-40B4-BE49-F238E27FC236}">
                <a16:creationId xmlns:a16="http://schemas.microsoft.com/office/drawing/2014/main" id="{61DFD0EB-B842-4CC2-BDBC-71C571657438}"/>
              </a:ext>
            </a:extLst>
          </p:cNvPr>
          <p:cNvSpPr/>
          <p:nvPr/>
        </p:nvSpPr>
        <p:spPr>
          <a:xfrm>
            <a:off x="6305266" y="3188043"/>
            <a:ext cx="1805946" cy="1382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ADX-Upper Band</a:t>
            </a:r>
          </a:p>
          <a:p>
            <a:pPr algn="ctr"/>
            <a:r>
              <a:rPr lang="en-US" dirty="0">
                <a:highlight>
                  <a:srgbClr val="532476"/>
                </a:highlight>
              </a:rPr>
              <a:t>1514.69</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05995" y="3872710"/>
            <a:ext cx="3463838" cy="1200329"/>
          </a:xfrm>
          <a:prstGeom prst="rect">
            <a:avLst/>
          </a:prstGeom>
          <a:solidFill>
            <a:schemeClr val="accent3">
              <a:lumMod val="40000"/>
              <a:lumOff val="60000"/>
            </a:schemeClr>
          </a:solidFill>
        </p:spPr>
        <p:txBody>
          <a:bodyPr wrap="square">
            <a:spAutoFit/>
          </a:bodyPr>
          <a:lstStyle/>
          <a:p>
            <a:r>
              <a:rPr lang="en-US" i="0" dirty="0">
                <a:solidFill>
                  <a:srgbClr val="202124"/>
                </a:solidFill>
                <a:effectLst/>
                <a:latin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close price of HDFC stock is 1493.05 which means HDFC stock is showing a sideways trend.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58921" y="4889850"/>
            <a:ext cx="1994590" cy="1183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ADX-Lower Band</a:t>
            </a:r>
          </a:p>
          <a:p>
            <a:pPr algn="ctr"/>
            <a:r>
              <a:rPr lang="en-US" dirty="0">
                <a:highlight>
                  <a:srgbClr val="532476"/>
                </a:highlight>
              </a:rPr>
              <a:t>1261.46</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RSI-58.72</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2167" y="3464936"/>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- 18.97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5" y="3311764"/>
            <a:ext cx="3655371"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2167" y="4901436"/>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Stochastic89.62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2154085" y="4844081"/>
            <a:ext cx="3655371" cy="1200329"/>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6362216" y="2001871"/>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ADX- 11.43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8111219" y="2061961"/>
            <a:ext cx="3569703" cy="923330"/>
          </a:xfrm>
          <a:prstGeom prst="rect">
            <a:avLst/>
          </a:prstGeom>
          <a:solidFill>
            <a:schemeClr val="accent3">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less meaning it will show a weak upward or downward trend.</a:t>
            </a:r>
          </a:p>
        </p:txBody>
      </p:sp>
    </p:spTree>
    <p:extLst>
      <p:ext uri="{BB962C8B-B14F-4D97-AF65-F5344CB8AC3E}">
        <p14:creationId xmlns:p14="http://schemas.microsoft.com/office/powerpoint/2010/main" val="12183806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3414</TotalTime>
  <Words>2332</Words>
  <Application>Microsoft Office PowerPoint</Application>
  <PresentationFormat>Widescreen</PresentationFormat>
  <Paragraphs>324</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Calibri</vt:lpstr>
      <vt:lpstr>Roboto Slab</vt:lpstr>
      <vt:lpstr>Arial</vt:lpstr>
      <vt:lpstr>Arial</vt:lpstr>
      <vt:lpstr>Times New Roman</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Business Understanding</vt:lpstr>
      <vt:lpstr>Data Understanding </vt:lpstr>
      <vt:lpstr>Data Preparation</vt:lpstr>
      <vt:lpstr>Descriptive Analytics </vt:lpstr>
      <vt:lpstr>Descriptive Analytics </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362</cp:revision>
  <dcterms:created xsi:type="dcterms:W3CDTF">2020-01-23T06:03:51Z</dcterms:created>
  <dcterms:modified xsi:type="dcterms:W3CDTF">2022-09-28T11:59:38Z</dcterms:modified>
</cp:coreProperties>
</file>